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92" r:id="rId2"/>
    <p:sldId id="274" r:id="rId3"/>
    <p:sldId id="293" r:id="rId4"/>
    <p:sldId id="29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800"/>
    <a:srgbClr val="000099"/>
    <a:srgbClr val="6699FF"/>
    <a:srgbClr val="006600"/>
    <a:srgbClr val="00421E"/>
    <a:srgbClr val="23A8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49" autoAdjust="0"/>
    <p:restoredTop sz="90408" autoAdjust="0"/>
  </p:normalViewPr>
  <p:slideViewPr>
    <p:cSldViewPr snapToGrid="0" snapToObjects="1">
      <p:cViewPr varScale="1">
        <p:scale>
          <a:sx n="115" d="100"/>
          <a:sy n="115" d="100"/>
        </p:scale>
        <p:origin x="260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joshbourne/Desktop/FAIRWINDS/Kalorama/ALL%20TIME%20ARIN%20Transfers%20for%20PPT%20GRAP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joshbourne/Desktop/FAIRWINDS/Kalorama/ALL%20TIME%20ARIN%20Transfers%20for%20PPT%20GRAP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joshbourne/Desktop/FAIRWINDS/Kalorama/ALL%20TIME%20ARIN%20Transfers%20for%20PPT%20GRAP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joshbourne/Desktop/FAIRWINDS/Kalorama/ALL%20TIME%20ARIN%20Transfers%20for%20PPT%20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Total Transferred</c:v>
                </c:pt>
              </c:strCache>
            </c:strRef>
          </c:tx>
          <c:spPr>
            <a:solidFill>
              <a:srgbClr val="006800"/>
            </a:solidFill>
          </c:spPr>
          <c:cat>
            <c:strRef>
              <c:f>Sheet2!$A$2:$A$52</c:f>
              <c:strCache>
                <c:ptCount val="51"/>
                <c:pt idx="0">
                  <c:v>Q4 2009</c:v>
                </c:pt>
                <c:pt idx="1">
                  <c:v>Q2 2010</c:v>
                </c:pt>
                <c:pt idx="2">
                  <c:v>Q1 2011</c:v>
                </c:pt>
                <c:pt idx="3">
                  <c:v>Q2 2011</c:v>
                </c:pt>
                <c:pt idx="4">
                  <c:v>Q3 2011</c:v>
                </c:pt>
                <c:pt idx="5">
                  <c:v>Q4 2011</c:v>
                </c:pt>
                <c:pt idx="6">
                  <c:v>Q1 2012</c:v>
                </c:pt>
                <c:pt idx="7">
                  <c:v>Q2 2012</c:v>
                </c:pt>
                <c:pt idx="8">
                  <c:v>Q3 2012</c:v>
                </c:pt>
                <c:pt idx="9">
                  <c:v>Q4 2012</c:v>
                </c:pt>
                <c:pt idx="10">
                  <c:v>Q1 2013</c:v>
                </c:pt>
                <c:pt idx="11">
                  <c:v>Q2 2013</c:v>
                </c:pt>
                <c:pt idx="12">
                  <c:v>Q3 2013</c:v>
                </c:pt>
                <c:pt idx="13">
                  <c:v>Q4 2013</c:v>
                </c:pt>
                <c:pt idx="14">
                  <c:v>Q1 2014</c:v>
                </c:pt>
                <c:pt idx="15">
                  <c:v>Q2 2014</c:v>
                </c:pt>
                <c:pt idx="16">
                  <c:v>Q3 2014</c:v>
                </c:pt>
                <c:pt idx="17">
                  <c:v>Q4 2014</c:v>
                </c:pt>
                <c:pt idx="18">
                  <c:v>Q1 2015</c:v>
                </c:pt>
                <c:pt idx="19">
                  <c:v>Q2 2015</c:v>
                </c:pt>
                <c:pt idx="20">
                  <c:v>Q3 2015</c:v>
                </c:pt>
                <c:pt idx="21">
                  <c:v>Q4 2015</c:v>
                </c:pt>
                <c:pt idx="22">
                  <c:v>Q1 2016</c:v>
                </c:pt>
                <c:pt idx="23">
                  <c:v>Q2 2016</c:v>
                </c:pt>
                <c:pt idx="24">
                  <c:v>Q3 2016</c:v>
                </c:pt>
                <c:pt idx="25">
                  <c:v>Q4 2016</c:v>
                </c:pt>
                <c:pt idx="26">
                  <c:v>Q1 2017</c:v>
                </c:pt>
                <c:pt idx="27">
                  <c:v>Q2 2017</c:v>
                </c:pt>
                <c:pt idx="28">
                  <c:v>Q3 2017</c:v>
                </c:pt>
                <c:pt idx="29">
                  <c:v>Q4 2017</c:v>
                </c:pt>
                <c:pt idx="30">
                  <c:v>Q1 2018</c:v>
                </c:pt>
                <c:pt idx="31">
                  <c:v>Q2 2018</c:v>
                </c:pt>
                <c:pt idx="32">
                  <c:v>Q3 2018</c:v>
                </c:pt>
                <c:pt idx="33">
                  <c:v>Q4 2018</c:v>
                </c:pt>
                <c:pt idx="34">
                  <c:v>Q1 2019</c:v>
                </c:pt>
                <c:pt idx="35">
                  <c:v>Q2 2019</c:v>
                </c:pt>
                <c:pt idx="36">
                  <c:v>Q3 2019</c:v>
                </c:pt>
                <c:pt idx="37">
                  <c:v>Q4 2019</c:v>
                </c:pt>
                <c:pt idx="38">
                  <c:v>Q1 2020</c:v>
                </c:pt>
                <c:pt idx="39">
                  <c:v>Q2 2020</c:v>
                </c:pt>
                <c:pt idx="40">
                  <c:v>Q3 2020</c:v>
                </c:pt>
                <c:pt idx="41">
                  <c:v>Q4 2020</c:v>
                </c:pt>
                <c:pt idx="42">
                  <c:v>Q1 2021</c:v>
                </c:pt>
                <c:pt idx="43">
                  <c:v>Q2 2021</c:v>
                </c:pt>
                <c:pt idx="44">
                  <c:v>Q3 2021</c:v>
                </c:pt>
                <c:pt idx="45">
                  <c:v>Q4 2021</c:v>
                </c:pt>
                <c:pt idx="46">
                  <c:v>Q1 2022</c:v>
                </c:pt>
                <c:pt idx="47">
                  <c:v>Q2 2022</c:v>
                </c:pt>
                <c:pt idx="48">
                  <c:v>Q3 2022</c:v>
                </c:pt>
                <c:pt idx="49">
                  <c:v>Q4 2022</c:v>
                </c:pt>
                <c:pt idx="50">
                  <c:v>Q1 2023</c:v>
                </c:pt>
              </c:strCache>
            </c:strRef>
          </c:cat>
          <c:val>
            <c:numRef>
              <c:f>Sheet2!$B$2:$B$52</c:f>
              <c:numCache>
                <c:formatCode>_(* #,##0_);_(* \(#,##0\);_(* "-"??_);_(@_)</c:formatCode>
                <c:ptCount val="51"/>
                <c:pt idx="0">
                  <c:v>17408</c:v>
                </c:pt>
                <c:pt idx="1">
                  <c:v>8192</c:v>
                </c:pt>
                <c:pt idx="2">
                  <c:v>66560</c:v>
                </c:pt>
                <c:pt idx="3">
                  <c:v>412416</c:v>
                </c:pt>
                <c:pt idx="4">
                  <c:v>333568</c:v>
                </c:pt>
                <c:pt idx="5">
                  <c:v>1119232</c:v>
                </c:pt>
                <c:pt idx="6">
                  <c:v>1923072</c:v>
                </c:pt>
                <c:pt idx="7">
                  <c:v>1249536</c:v>
                </c:pt>
                <c:pt idx="8">
                  <c:v>624640</c:v>
                </c:pt>
                <c:pt idx="9">
                  <c:v>1070336</c:v>
                </c:pt>
                <c:pt idx="10">
                  <c:v>1031424</c:v>
                </c:pt>
                <c:pt idx="11">
                  <c:v>1493504</c:v>
                </c:pt>
                <c:pt idx="12">
                  <c:v>1536</c:v>
                </c:pt>
                <c:pt idx="13">
                  <c:v>3144704</c:v>
                </c:pt>
                <c:pt idx="14">
                  <c:v>162816</c:v>
                </c:pt>
                <c:pt idx="15">
                  <c:v>2286080</c:v>
                </c:pt>
                <c:pt idx="16">
                  <c:v>531200</c:v>
                </c:pt>
                <c:pt idx="17">
                  <c:v>2866688</c:v>
                </c:pt>
                <c:pt idx="18">
                  <c:v>11874816</c:v>
                </c:pt>
                <c:pt idx="19">
                  <c:v>3809536</c:v>
                </c:pt>
                <c:pt idx="20">
                  <c:v>10774272</c:v>
                </c:pt>
                <c:pt idx="21">
                  <c:v>13600768</c:v>
                </c:pt>
                <c:pt idx="22">
                  <c:v>3240192</c:v>
                </c:pt>
                <c:pt idx="23">
                  <c:v>3552000</c:v>
                </c:pt>
                <c:pt idx="24">
                  <c:v>13679104</c:v>
                </c:pt>
                <c:pt idx="25">
                  <c:v>1373696</c:v>
                </c:pt>
                <c:pt idx="26">
                  <c:v>4518656</c:v>
                </c:pt>
                <c:pt idx="27">
                  <c:v>7402496</c:v>
                </c:pt>
                <c:pt idx="28">
                  <c:v>5400320</c:v>
                </c:pt>
                <c:pt idx="29">
                  <c:v>22720512</c:v>
                </c:pt>
                <c:pt idx="30">
                  <c:v>8138496</c:v>
                </c:pt>
                <c:pt idx="31">
                  <c:v>16344832</c:v>
                </c:pt>
                <c:pt idx="32">
                  <c:v>18336256</c:v>
                </c:pt>
                <c:pt idx="33">
                  <c:v>1990912</c:v>
                </c:pt>
                <c:pt idx="34">
                  <c:v>2191616</c:v>
                </c:pt>
                <c:pt idx="35">
                  <c:v>9888000</c:v>
                </c:pt>
                <c:pt idx="36">
                  <c:v>7768640</c:v>
                </c:pt>
                <c:pt idx="37">
                  <c:v>12374016</c:v>
                </c:pt>
                <c:pt idx="38">
                  <c:v>5147648</c:v>
                </c:pt>
                <c:pt idx="39">
                  <c:v>4437248</c:v>
                </c:pt>
                <c:pt idx="40">
                  <c:v>6096384</c:v>
                </c:pt>
                <c:pt idx="41">
                  <c:v>5054720</c:v>
                </c:pt>
                <c:pt idx="42">
                  <c:v>11712768</c:v>
                </c:pt>
                <c:pt idx="43">
                  <c:v>3531520</c:v>
                </c:pt>
                <c:pt idx="44">
                  <c:v>2948096</c:v>
                </c:pt>
                <c:pt idx="45">
                  <c:v>4049152</c:v>
                </c:pt>
                <c:pt idx="46">
                  <c:v>3124736</c:v>
                </c:pt>
                <c:pt idx="47">
                  <c:v>12995584</c:v>
                </c:pt>
                <c:pt idx="48">
                  <c:v>13994496</c:v>
                </c:pt>
                <c:pt idx="49">
                  <c:v>10266880</c:v>
                </c:pt>
                <c:pt idx="50">
                  <c:v>5261824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6A-4847-9F73-E3D96AD866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1849912"/>
        <c:axId val="-2086595128"/>
      </c:areaChart>
      <c:catAx>
        <c:axId val="1751849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086595128"/>
        <c:crosses val="autoZero"/>
        <c:auto val="1"/>
        <c:lblAlgn val="ctr"/>
        <c:lblOffset val="100"/>
        <c:noMultiLvlLbl val="0"/>
      </c:catAx>
      <c:valAx>
        <c:axId val="-2086595128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751849912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594874118554454"/>
          <c:y val="0.49055496018855765"/>
          <c:w val="0.10104183138412433"/>
          <c:h val="6.499621272173193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Sheet2!$B$59</c:f>
              <c:strCache>
                <c:ptCount val="1"/>
                <c:pt idx="0">
                  <c:v>Total Transferred</c:v>
                </c:pt>
              </c:strCache>
            </c:strRef>
          </c:tx>
          <c:spPr>
            <a:solidFill>
              <a:srgbClr val="006800"/>
            </a:solidFill>
          </c:spPr>
          <c:cat>
            <c:strRef>
              <c:f>Sheet2!$A$60:$A$92</c:f>
              <c:strCache>
                <c:ptCount val="33"/>
                <c:pt idx="0">
                  <c:v>Q1 2015</c:v>
                </c:pt>
                <c:pt idx="1">
                  <c:v>Q2 2015</c:v>
                </c:pt>
                <c:pt idx="2">
                  <c:v>Q3 2015</c:v>
                </c:pt>
                <c:pt idx="3">
                  <c:v>Q4 2015</c:v>
                </c:pt>
                <c:pt idx="4">
                  <c:v>Q1 2016</c:v>
                </c:pt>
                <c:pt idx="5">
                  <c:v>Q2 2016</c:v>
                </c:pt>
                <c:pt idx="6">
                  <c:v>Q3 2016</c:v>
                </c:pt>
                <c:pt idx="7">
                  <c:v>Q4 2016</c:v>
                </c:pt>
                <c:pt idx="8">
                  <c:v>Q1 2017</c:v>
                </c:pt>
                <c:pt idx="9">
                  <c:v>Q2 2017</c:v>
                </c:pt>
                <c:pt idx="10">
                  <c:v>Q3 2017</c:v>
                </c:pt>
                <c:pt idx="11">
                  <c:v>Q4 2017</c:v>
                </c:pt>
                <c:pt idx="12">
                  <c:v>Q1 2018</c:v>
                </c:pt>
                <c:pt idx="13">
                  <c:v>Q2 2018</c:v>
                </c:pt>
                <c:pt idx="14">
                  <c:v>Q3 2018</c:v>
                </c:pt>
                <c:pt idx="15">
                  <c:v>Q4 2018</c:v>
                </c:pt>
                <c:pt idx="16">
                  <c:v>Q1 2019</c:v>
                </c:pt>
                <c:pt idx="17">
                  <c:v>Q2 2019</c:v>
                </c:pt>
                <c:pt idx="18">
                  <c:v>Q3 2019</c:v>
                </c:pt>
                <c:pt idx="19">
                  <c:v>Q4 2019</c:v>
                </c:pt>
                <c:pt idx="20">
                  <c:v>Q1 2020</c:v>
                </c:pt>
                <c:pt idx="21">
                  <c:v>Q2 2020</c:v>
                </c:pt>
                <c:pt idx="22">
                  <c:v>Q3 2020</c:v>
                </c:pt>
                <c:pt idx="23">
                  <c:v>Q4 2020</c:v>
                </c:pt>
                <c:pt idx="24">
                  <c:v>Q1 2021</c:v>
                </c:pt>
                <c:pt idx="25">
                  <c:v>Q2 2021</c:v>
                </c:pt>
                <c:pt idx="26">
                  <c:v>Q3 2021</c:v>
                </c:pt>
                <c:pt idx="27">
                  <c:v>Q4 2021</c:v>
                </c:pt>
                <c:pt idx="28">
                  <c:v>Q1 2022</c:v>
                </c:pt>
                <c:pt idx="29">
                  <c:v>Q2 2022</c:v>
                </c:pt>
                <c:pt idx="30">
                  <c:v>Q3 2022</c:v>
                </c:pt>
                <c:pt idx="31">
                  <c:v>Q4 2022</c:v>
                </c:pt>
                <c:pt idx="32">
                  <c:v>Q1 2023</c:v>
                </c:pt>
              </c:strCache>
            </c:strRef>
          </c:cat>
          <c:val>
            <c:numRef>
              <c:f>Sheet2!$B$60:$B$92</c:f>
              <c:numCache>
                <c:formatCode>_(* #,##0_);_(* \(#,##0\);_(* "-"??_);_(@_)</c:formatCode>
                <c:ptCount val="33"/>
                <c:pt idx="0">
                  <c:v>11874816</c:v>
                </c:pt>
                <c:pt idx="1">
                  <c:v>3809536</c:v>
                </c:pt>
                <c:pt idx="2">
                  <c:v>10774272</c:v>
                </c:pt>
                <c:pt idx="3">
                  <c:v>13600768</c:v>
                </c:pt>
                <c:pt idx="4">
                  <c:v>3240192</c:v>
                </c:pt>
                <c:pt idx="5">
                  <c:v>3552000</c:v>
                </c:pt>
                <c:pt idx="6">
                  <c:v>13679104</c:v>
                </c:pt>
                <c:pt idx="7">
                  <c:v>1373696</c:v>
                </c:pt>
                <c:pt idx="8">
                  <c:v>4518656</c:v>
                </c:pt>
                <c:pt idx="9">
                  <c:v>7402496</c:v>
                </c:pt>
                <c:pt idx="10">
                  <c:v>5400320</c:v>
                </c:pt>
                <c:pt idx="11">
                  <c:v>22720512</c:v>
                </c:pt>
                <c:pt idx="12">
                  <c:v>8138496</c:v>
                </c:pt>
                <c:pt idx="13">
                  <c:v>16344832</c:v>
                </c:pt>
                <c:pt idx="14">
                  <c:v>18336256</c:v>
                </c:pt>
                <c:pt idx="15">
                  <c:v>1990912</c:v>
                </c:pt>
                <c:pt idx="16">
                  <c:v>2191616</c:v>
                </c:pt>
                <c:pt idx="17">
                  <c:v>9888000</c:v>
                </c:pt>
                <c:pt idx="18">
                  <c:v>7768640</c:v>
                </c:pt>
                <c:pt idx="19">
                  <c:v>12374016</c:v>
                </c:pt>
                <c:pt idx="20">
                  <c:v>5147648</c:v>
                </c:pt>
                <c:pt idx="21">
                  <c:v>4437248</c:v>
                </c:pt>
                <c:pt idx="22">
                  <c:v>6096384</c:v>
                </c:pt>
                <c:pt idx="23">
                  <c:v>5054720</c:v>
                </c:pt>
                <c:pt idx="24">
                  <c:v>11712768</c:v>
                </c:pt>
                <c:pt idx="25">
                  <c:v>3531520</c:v>
                </c:pt>
                <c:pt idx="26">
                  <c:v>2948096</c:v>
                </c:pt>
                <c:pt idx="27">
                  <c:v>4049152</c:v>
                </c:pt>
                <c:pt idx="28">
                  <c:v>3124736</c:v>
                </c:pt>
                <c:pt idx="29">
                  <c:v>12995584</c:v>
                </c:pt>
                <c:pt idx="30">
                  <c:v>13994496</c:v>
                </c:pt>
                <c:pt idx="31">
                  <c:v>10266880</c:v>
                </c:pt>
                <c:pt idx="32">
                  <c:v>5261824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11-9948-BA28-FABB2328A4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1849912"/>
        <c:axId val="-2086595128"/>
      </c:areaChart>
      <c:catAx>
        <c:axId val="1751849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086595128"/>
        <c:crosses val="autoZero"/>
        <c:auto val="1"/>
        <c:lblAlgn val="ctr"/>
        <c:lblOffset val="100"/>
        <c:noMultiLvlLbl val="0"/>
      </c:catAx>
      <c:valAx>
        <c:axId val="-2086595128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7518499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4414577361930188"/>
          <c:y val="0.47703216013660943"/>
          <c:w val="0.10982912177818777"/>
          <c:h val="7.726079119628119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Sheet2!$B$101</c:f>
              <c:strCache>
                <c:ptCount val="1"/>
                <c:pt idx="0">
                  <c:v>Total Transferred</c:v>
                </c:pt>
              </c:strCache>
            </c:strRef>
          </c:tx>
          <c:spPr>
            <a:solidFill>
              <a:srgbClr val="006800"/>
            </a:solidFill>
          </c:spPr>
          <c:cat>
            <c:strRef>
              <c:f>Sheet2!$A$102:$A$122</c:f>
              <c:strCache>
                <c:ptCount val="21"/>
                <c:pt idx="0">
                  <c:v>Q1 2018</c:v>
                </c:pt>
                <c:pt idx="1">
                  <c:v>Q2 2018</c:v>
                </c:pt>
                <c:pt idx="2">
                  <c:v>Q3 2018</c:v>
                </c:pt>
                <c:pt idx="3">
                  <c:v>Q4 2018</c:v>
                </c:pt>
                <c:pt idx="4">
                  <c:v>Q1 2019</c:v>
                </c:pt>
                <c:pt idx="5">
                  <c:v>Q2 2019</c:v>
                </c:pt>
                <c:pt idx="6">
                  <c:v>Q3 2019</c:v>
                </c:pt>
                <c:pt idx="7">
                  <c:v>Q4 2019</c:v>
                </c:pt>
                <c:pt idx="8">
                  <c:v>Q1 2020</c:v>
                </c:pt>
                <c:pt idx="9">
                  <c:v>Q2 2020</c:v>
                </c:pt>
                <c:pt idx="10">
                  <c:v>Q3 2020</c:v>
                </c:pt>
                <c:pt idx="11">
                  <c:v>Q4 2020</c:v>
                </c:pt>
                <c:pt idx="12">
                  <c:v>Q1 2021</c:v>
                </c:pt>
                <c:pt idx="13">
                  <c:v>Q2 2021</c:v>
                </c:pt>
                <c:pt idx="14">
                  <c:v>Q3 2021</c:v>
                </c:pt>
                <c:pt idx="15">
                  <c:v>Q4 2021</c:v>
                </c:pt>
                <c:pt idx="16">
                  <c:v>Q1 2022</c:v>
                </c:pt>
                <c:pt idx="17">
                  <c:v>Q2 2022</c:v>
                </c:pt>
                <c:pt idx="18">
                  <c:v>Q3 2022</c:v>
                </c:pt>
                <c:pt idx="19">
                  <c:v>Q4 2022</c:v>
                </c:pt>
                <c:pt idx="20">
                  <c:v>Q1 2023</c:v>
                </c:pt>
              </c:strCache>
            </c:strRef>
          </c:cat>
          <c:val>
            <c:numRef>
              <c:f>Sheet2!$B$102:$B$122</c:f>
              <c:numCache>
                <c:formatCode>_(* #,##0_);_(* \(#,##0\);_(* "-"??_);_(@_)</c:formatCode>
                <c:ptCount val="21"/>
                <c:pt idx="0">
                  <c:v>8138496</c:v>
                </c:pt>
                <c:pt idx="1">
                  <c:v>16344832</c:v>
                </c:pt>
                <c:pt idx="2">
                  <c:v>18336256</c:v>
                </c:pt>
                <c:pt idx="3">
                  <c:v>1990912</c:v>
                </c:pt>
                <c:pt idx="4">
                  <c:v>2191616</c:v>
                </c:pt>
                <c:pt idx="5">
                  <c:v>9888000</c:v>
                </c:pt>
                <c:pt idx="6">
                  <c:v>7768640</c:v>
                </c:pt>
                <c:pt idx="7">
                  <c:v>12374016</c:v>
                </c:pt>
                <c:pt idx="8">
                  <c:v>5147648</c:v>
                </c:pt>
                <c:pt idx="9">
                  <c:v>4437248</c:v>
                </c:pt>
                <c:pt idx="10">
                  <c:v>6096384</c:v>
                </c:pt>
                <c:pt idx="11">
                  <c:v>5054720</c:v>
                </c:pt>
                <c:pt idx="12">
                  <c:v>11712768</c:v>
                </c:pt>
                <c:pt idx="13">
                  <c:v>3531520</c:v>
                </c:pt>
                <c:pt idx="14">
                  <c:v>2948096</c:v>
                </c:pt>
                <c:pt idx="15">
                  <c:v>4049152</c:v>
                </c:pt>
                <c:pt idx="16">
                  <c:v>3124736</c:v>
                </c:pt>
                <c:pt idx="17">
                  <c:v>12995584</c:v>
                </c:pt>
                <c:pt idx="18">
                  <c:v>13994496</c:v>
                </c:pt>
                <c:pt idx="19">
                  <c:v>10266880</c:v>
                </c:pt>
                <c:pt idx="20">
                  <c:v>5261824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C3-E64B-9BEC-3E2CF9DAA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1849912"/>
        <c:axId val="-2086595128"/>
      </c:areaChart>
      <c:catAx>
        <c:axId val="1751849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086595128"/>
        <c:crosses val="autoZero"/>
        <c:auto val="1"/>
        <c:lblAlgn val="ctr"/>
        <c:lblOffset val="100"/>
        <c:noMultiLvlLbl val="0"/>
      </c:catAx>
      <c:valAx>
        <c:axId val="-2086595128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7518499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4135637334036173"/>
          <c:y val="0.47944179869082632"/>
          <c:w val="9.44874202440176E-2"/>
          <c:h val="7.003187553363059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Sheet2!$B$140</c:f>
              <c:strCache>
                <c:ptCount val="1"/>
                <c:pt idx="0">
                  <c:v>Total Transferred</c:v>
                </c:pt>
              </c:strCache>
            </c:strRef>
          </c:tx>
          <c:spPr>
            <a:solidFill>
              <a:srgbClr val="006800"/>
            </a:solidFill>
          </c:spPr>
          <c:cat>
            <c:strRef>
              <c:f>Sheet2!$A$141:$A$153</c:f>
              <c:strCache>
                <c:ptCount val="13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  <c:pt idx="4">
                  <c:v>Q1 2021</c:v>
                </c:pt>
                <c:pt idx="5">
                  <c:v>Q2 2021</c:v>
                </c:pt>
                <c:pt idx="6">
                  <c:v>Q3 2021</c:v>
                </c:pt>
                <c:pt idx="7">
                  <c:v>Q4 2021</c:v>
                </c:pt>
                <c:pt idx="8">
                  <c:v>Q1 2022</c:v>
                </c:pt>
                <c:pt idx="9">
                  <c:v>Q2 2022</c:v>
                </c:pt>
                <c:pt idx="10">
                  <c:v>Q3 2022</c:v>
                </c:pt>
                <c:pt idx="11">
                  <c:v>Q4 2022</c:v>
                </c:pt>
                <c:pt idx="12">
                  <c:v>Q1 2023</c:v>
                </c:pt>
              </c:strCache>
            </c:strRef>
          </c:cat>
          <c:val>
            <c:numRef>
              <c:f>Sheet2!$B$141:$B$153</c:f>
              <c:numCache>
                <c:formatCode>_(* #,##0_);_(* \(#,##0\);_(* "-"??_);_(@_)</c:formatCode>
                <c:ptCount val="13"/>
                <c:pt idx="0">
                  <c:v>5147648</c:v>
                </c:pt>
                <c:pt idx="1">
                  <c:v>4437248</c:v>
                </c:pt>
                <c:pt idx="2">
                  <c:v>6096384</c:v>
                </c:pt>
                <c:pt idx="3">
                  <c:v>5054720</c:v>
                </c:pt>
                <c:pt idx="4">
                  <c:v>11712768</c:v>
                </c:pt>
                <c:pt idx="5">
                  <c:v>3531520</c:v>
                </c:pt>
                <c:pt idx="6">
                  <c:v>2948096</c:v>
                </c:pt>
                <c:pt idx="7">
                  <c:v>4049152</c:v>
                </c:pt>
                <c:pt idx="8">
                  <c:v>3124736</c:v>
                </c:pt>
                <c:pt idx="9">
                  <c:v>12995584</c:v>
                </c:pt>
                <c:pt idx="10">
                  <c:v>13994496</c:v>
                </c:pt>
                <c:pt idx="11">
                  <c:v>10266880</c:v>
                </c:pt>
                <c:pt idx="12">
                  <c:v>5261824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F7-4B4B-B551-087E21DD3D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1849912"/>
        <c:axId val="-2086595128"/>
      </c:areaChart>
      <c:catAx>
        <c:axId val="1751849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086595128"/>
        <c:crosses val="autoZero"/>
        <c:auto val="1"/>
        <c:lblAlgn val="ctr"/>
        <c:lblOffset val="100"/>
        <c:noMultiLvlLbl val="0"/>
      </c:catAx>
      <c:valAx>
        <c:axId val="-2086595128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7518499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4135637334036173"/>
          <c:y val="0.47703216013660943"/>
          <c:w val="9.5882120383487632E-2"/>
          <c:h val="8.448970685893179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259C3-1849-B04C-BC34-447D92A55092}" type="datetimeFigureOut">
              <a:rPr lang="en-US" smtClean="0"/>
              <a:pPr/>
              <a:t>4/5/23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6C3F6-F567-6C4D-8B82-9B3BEBABC3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70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D1374-A483-4040-B2BE-69F9D18FC257}" type="datetimeFigureOut">
              <a:rPr lang="en-US" smtClean="0"/>
              <a:pPr/>
              <a:t>4/5/23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F4B27-BA5B-48E1-A9C8-DED1ACBD2F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27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solidFill>
            <a:srgbClr val="006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6208776"/>
            <a:ext cx="1830072" cy="493015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Privileged &amp; Confidential - </a:t>
            </a:r>
            <a:fld id="{13DA38C8-867B-0D45-A7A7-E6C4BCB67B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Privileged &amp; Confidential - </a:t>
            </a:r>
            <a:fld id="{13DA38C8-867B-0D45-A7A7-E6C4BCB67B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Privileged &amp; Confidential - </a:t>
            </a:r>
            <a:fld id="{13DA38C8-867B-0D45-A7A7-E6C4BCB67B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Privileged &amp; Confidential - </a:t>
            </a:r>
            <a:fld id="{13DA38C8-867B-0D45-A7A7-E6C4BCB67B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solidFill>
            <a:srgbClr val="006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>
            <a:normAutofit/>
          </a:bodyPr>
          <a:lstStyle>
            <a:lvl1pPr algn="l">
              <a:defRPr sz="5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6208776"/>
            <a:ext cx="1830072" cy="493015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Privileged &amp; Confidential - </a:t>
            </a:r>
            <a:fld id="{13DA38C8-867B-0D45-A7A7-E6C4BCB67B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Privileged &amp; Confidential - </a:t>
            </a:r>
            <a:fld id="{13DA38C8-867B-0D45-A7A7-E6C4BCB67B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Trajan Pro"/>
                <a:cs typeface="Trajan Pro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500" b="0">
                <a:latin typeface="Trajan Pro"/>
                <a:cs typeface="Trajan Pro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13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Privileged &amp; Confidential - </a:t>
            </a:r>
            <a:fld id="{13DA38C8-867B-0D45-A7A7-E6C4BCB67B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Privileged &amp; Confidential - </a:t>
            </a:r>
            <a:fld id="{13DA38C8-867B-0D45-A7A7-E6C4BCB67B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Privileged &amp; Confidential - </a:t>
            </a:r>
            <a:fld id="{13DA38C8-867B-0D45-A7A7-E6C4BCB67B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Autofit/>
          </a:bodyPr>
          <a:lstStyle>
            <a:lvl1pPr algn="l">
              <a:defRPr sz="5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Privileged &amp; Confidential - </a:t>
            </a:r>
            <a:fld id="{13DA38C8-867B-0D45-A7A7-E6C4BCB67B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Autofit/>
          </a:bodyPr>
          <a:lstStyle>
            <a:lvl1pPr algn="l">
              <a:defRPr sz="5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Privileged &amp; Confidential - </a:t>
            </a:r>
            <a:fld id="{13DA38C8-867B-0D45-A7A7-E6C4BCB67B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Privileged &amp; Confidential - </a:t>
            </a:r>
            <a:fld id="{13DA38C8-867B-0D45-A7A7-E6C4BCB67B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494974"/>
          </a:xfrm>
          <a:prstGeom prst="rect">
            <a:avLst/>
          </a:prstGeom>
          <a:solidFill>
            <a:srgbClr val="006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000" y="6208776"/>
            <a:ext cx="1830072" cy="4930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500" kern="1200">
          <a:solidFill>
            <a:schemeClr val="tx1">
              <a:lumMod val="85000"/>
              <a:lumOff val="15000"/>
            </a:schemeClr>
          </a:solidFill>
          <a:latin typeface="Trajan Pro"/>
          <a:ea typeface="+mj-ea"/>
          <a:cs typeface="Trajan Pro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2400" b="0" i="0" kern="1200">
          <a:solidFill>
            <a:schemeClr val="tx1"/>
          </a:solidFill>
          <a:latin typeface="Helvetica Neue Light"/>
          <a:ea typeface="+mn-ea"/>
          <a:cs typeface="Helvetica Neue Light"/>
        </a:defRPr>
      </a:lvl1pPr>
      <a:lvl2pPr marL="594360" indent="-27432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2200" b="0" i="0" kern="1200">
          <a:solidFill>
            <a:schemeClr val="tx1"/>
          </a:solidFill>
          <a:latin typeface="Helvetica Neue Light"/>
          <a:ea typeface="+mn-ea"/>
          <a:cs typeface="Helvetica Neue Light"/>
        </a:defRPr>
      </a:lvl2pPr>
      <a:lvl3pPr marL="86868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2000" b="0" i="0" kern="1200">
          <a:solidFill>
            <a:schemeClr val="tx1"/>
          </a:solidFill>
          <a:latin typeface="Helvetica Neue Light"/>
          <a:ea typeface="+mn-ea"/>
          <a:cs typeface="Helvetica Neue Light"/>
        </a:defRPr>
      </a:lvl3pPr>
      <a:lvl4pPr marL="11430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800" b="0" i="0" kern="1200">
          <a:solidFill>
            <a:schemeClr val="tx1"/>
          </a:solidFill>
          <a:latin typeface="Helvetica Neue Light"/>
          <a:ea typeface="+mn-ea"/>
          <a:cs typeface="Helvetica Neue Light"/>
        </a:defRPr>
      </a:lvl4pPr>
      <a:lvl5pPr marL="13716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800" b="0" i="0" kern="1200" baseline="0">
          <a:solidFill>
            <a:schemeClr val="tx1"/>
          </a:solidFill>
          <a:latin typeface="Helvetica Neue Light"/>
          <a:ea typeface="+mn-ea"/>
          <a:cs typeface="Helvetica Neue Light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9585" y="685465"/>
            <a:ext cx="7529222" cy="95365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>
                    <a:lumMod val="85000"/>
                    <a:lumOff val="15000"/>
                  </a:schemeClr>
                </a:solidFill>
                <a:latin typeface="Trajan Pro"/>
                <a:ea typeface="+mj-ea"/>
                <a:cs typeface="Trajan Pro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IPv4 Market Pace in ARIN (All time)</a:t>
            </a:r>
          </a:p>
          <a:p>
            <a:endParaRPr lang="en-US" sz="290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Privileged &amp; Confidential - 4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8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2323780"/>
              </p:ext>
            </p:extLst>
          </p:nvPr>
        </p:nvGraphicFramePr>
        <p:xfrm>
          <a:off x="-55751" y="992458"/>
          <a:ext cx="9403729" cy="527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946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9585" y="685465"/>
            <a:ext cx="7529222" cy="95365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>
                    <a:lumMod val="85000"/>
                    <a:lumOff val="15000"/>
                  </a:schemeClr>
                </a:solidFill>
                <a:latin typeface="Trajan Pro"/>
                <a:ea typeface="+mj-ea"/>
                <a:cs typeface="Trajan Pro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IPv4 Market Pace in ARIN (2015 - Present)</a:t>
            </a:r>
          </a:p>
          <a:p>
            <a:endParaRPr lang="en-US" sz="290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Privileged &amp; Confidential - 4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BC97156-E2F2-F749-B8B8-C55D86D8B1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959222"/>
              </p:ext>
            </p:extLst>
          </p:nvPr>
        </p:nvGraphicFramePr>
        <p:xfrm>
          <a:off x="108258" y="1005619"/>
          <a:ext cx="9105900" cy="527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129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9585" y="685465"/>
            <a:ext cx="7529222" cy="95365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>
                    <a:lumMod val="85000"/>
                    <a:lumOff val="15000"/>
                  </a:schemeClr>
                </a:solidFill>
                <a:latin typeface="Trajan Pro"/>
                <a:ea typeface="+mj-ea"/>
                <a:cs typeface="Trajan Pro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IPv4 Market Pace in ARIN (2018 - Present)</a:t>
            </a:r>
          </a:p>
          <a:p>
            <a:endParaRPr lang="en-US" sz="290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Privileged &amp; Confidential - 4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80FAE90-6A43-ED4D-B1D6-C89B687122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55145"/>
              </p:ext>
            </p:extLst>
          </p:nvPr>
        </p:nvGraphicFramePr>
        <p:xfrm>
          <a:off x="100360" y="1070515"/>
          <a:ext cx="9024589" cy="5049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116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9585" y="685465"/>
            <a:ext cx="7529222" cy="95365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>
                    <a:lumMod val="85000"/>
                    <a:lumOff val="15000"/>
                  </a:schemeClr>
                </a:solidFill>
                <a:latin typeface="Trajan Pro"/>
                <a:ea typeface="+mj-ea"/>
                <a:cs typeface="Trajan Pro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IPv4 Market Pace in ARIN (2020 - Present)</a:t>
            </a:r>
          </a:p>
          <a:p>
            <a:endParaRPr lang="en-US" sz="290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2">
                    <a:lumMod val="90000"/>
                    <a:lumOff val="1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Privileged &amp; Confidential - 4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80BA89B-C416-3040-B7FF-77A3B61EF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426614"/>
              </p:ext>
            </p:extLst>
          </p:nvPr>
        </p:nvGraphicFramePr>
        <p:xfrm>
          <a:off x="289932" y="1148574"/>
          <a:ext cx="8835017" cy="4960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7332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90321</TotalTime>
  <Words>59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 Neue Light</vt:lpstr>
      <vt:lpstr>Times New Roman</vt:lpstr>
      <vt:lpstr>Trajan Pro</vt:lpstr>
      <vt:lpstr>Newsprint</vt:lpstr>
      <vt:lpstr>PowerPoint Presentation</vt:lpstr>
      <vt:lpstr>PowerPoint Presentation</vt:lpstr>
      <vt:lpstr>PowerPoint Presentation</vt:lpstr>
      <vt:lpstr>PowerPoint Presentation</vt:lpstr>
    </vt:vector>
  </TitlesOfParts>
  <Company>FairWinds Partners,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Cummings</dc:creator>
  <cp:lastModifiedBy>Josh Bourne</cp:lastModifiedBy>
  <cp:revision>359</cp:revision>
  <cp:lastPrinted>2019-01-23T19:32:54Z</cp:lastPrinted>
  <dcterms:created xsi:type="dcterms:W3CDTF">2012-05-01T13:42:43Z</dcterms:created>
  <dcterms:modified xsi:type="dcterms:W3CDTF">2023-04-05T22:46:47Z</dcterms:modified>
</cp:coreProperties>
</file>